
<file path=[Content_Types].xml><?xml version="1.0" encoding="utf-8"?>
<Types xmlns="http://schemas.openxmlformats.org/package/2006/content-types">
  <Default Extension="emf" ContentType="image/x-emf"/>
  <Default Extension="jpeg" ContentType="image/jpeg"/>
  <Default Extension="jpg" ContentType="image/jp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5" Type="http://schemas.openxmlformats.org/officeDocument/2006/relationships/custom-properties" Target="docProps/custom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aveSubsetFonts="1">
  <p:sldMasterIdLst>
    <p:sldMasterId id="2147483648" r:id="rId1"/>
  </p:sldMasterIdLst>
  <p:notesMasterIdLst>
    <p:notesMasterId r:id="rId17"/>
  </p:notesMasterIdLst>
  <p:sldIdLst>
    <p:sldId id="256" r:id="rId2"/>
    <p:sldId id="257" r:id="rId3"/>
    <p:sldId id="273" r:id="rId4"/>
    <p:sldId id="280" r:id="rId5"/>
    <p:sldId id="281" r:id="rId6"/>
    <p:sldId id="282" r:id="rId7"/>
    <p:sldId id="283" r:id="rId8"/>
    <p:sldId id="284" r:id="rId9"/>
    <p:sldId id="285" r:id="rId10"/>
    <p:sldId id="276" r:id="rId11"/>
    <p:sldId id="277" r:id="rId12"/>
    <p:sldId id="260" r:id="rId13"/>
    <p:sldId id="278" r:id="rId14"/>
    <p:sldId id="259" r:id="rId15"/>
    <p:sldId id="279" r:id="rId16"/>
  </p:sldIdLst>
  <p:sldSz cx="9144000" cy="5143500" type="screen16x9"/>
  <p:notesSz cx="6858000" cy="971550"/>
  <p:defaultTextStyle>
    <a:defPPr>
      <a:defRPr lang="en-US"/>
    </a:defPPr>
    <a:lvl1pPr marL="0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1pPr>
    <a:lvl2pPr marL="809335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2pPr>
    <a:lvl3pPr marL="1618671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3pPr>
    <a:lvl4pPr marL="2428006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4pPr>
    <a:lvl5pPr marL="3237342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5pPr>
    <a:lvl6pPr marL="4046677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6pPr>
    <a:lvl7pPr marL="4856013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7pPr>
    <a:lvl8pPr marL="5665348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8pPr>
    <a:lvl9pPr marL="6474684" algn="l" defTabSz="1618671" rtl="0" eaLnBrk="1" latinLnBrk="0" hangingPunct="1">
      <a:defRPr sz="3186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4280" userDrawn="1">
          <p15:clr>
            <a:srgbClr val="A4A3A4"/>
          </p15:clr>
        </p15:guide>
        <p15:guide id="2" pos="4284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812332"/>
    <a:srgbClr val="822333"/>
    <a:srgbClr val="92D050"/>
    <a:srgbClr val="9BBB59"/>
    <a:srgbClr val="FF2E5D"/>
    <a:srgbClr val="FF2F51"/>
    <a:srgbClr val="00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2D5ABB26-0587-4C30-8999-92F81FD0307C}" styleName="No Style, No Grid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</a:tblStyle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660B408-B3CF-4A94-85FC-2B1E0A45F4A2}" styleName="Dark Style 2 - Accent 1/Accent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2"/>
          </a:solidFill>
        </a:fill>
      </a:tcStyle>
    </a:firstRow>
  </a:tblStyle>
  <a:tblStyle styleId="{69CF1AB2-1976-4502-BF36-3FF5EA218861}" styleName="Medium Style 4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 w="12700" cmpd="sng">
              <a:solidFill>
                <a:schemeClr val="accen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25400" cmpd="sng">
              <a:solidFill>
                <a:schemeClr val="accent1"/>
              </a:solidFill>
            </a:ln>
          </a:top>
        </a:tcBdr>
        <a:fill>
          <a:solidFill>
            <a:schemeClr val="accent1">
              <a:tint val="20000"/>
            </a:schemeClr>
          </a:solidFill>
        </a:fill>
      </a:tcStyle>
    </a:lastRow>
    <a:firstRow>
      <a:tcTxStyle b="on"/>
      <a:tcStyle>
        <a:tcBdr/>
        <a:fill>
          <a:solidFill>
            <a:schemeClr val="accent1">
              <a:tint val="20000"/>
            </a:schemeClr>
          </a:solidFill>
        </a:fill>
      </a:tcStyle>
    </a:firstRow>
  </a:tblStyle>
  <a:tblStyle styleId="{46F890A9-2807-4EBB-B81D-B2AA78EC7F39}" styleName="Dark Style 2 - Accent 5/Accent 6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5">
              <a:tint val="20000"/>
            </a:schemeClr>
          </a:solidFill>
        </a:fill>
      </a:tcStyle>
    </a:wholeTbl>
    <a:band1H>
      <a:tcStyle>
        <a:tcBdr/>
        <a:fill>
          <a:solidFill>
            <a:schemeClr val="accent5">
              <a:tint val="40000"/>
            </a:schemeClr>
          </a:solidFill>
        </a:fill>
      </a:tcStyle>
    </a:band1H>
    <a:band1V>
      <a:tcStyle>
        <a:tcBdr/>
        <a:fill>
          <a:solidFill>
            <a:schemeClr val="accent5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accent5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6"/>
          </a:solidFill>
        </a:fill>
      </a:tcStyle>
    </a:firstRow>
  </a:tblStyle>
  <a:tblStyle styleId="{5202B0CA-FC54-4496-8BCA-5EF66A818D29}" styleName="Dark Style 2">
    <a:wholeTbl>
      <a:tcTxStyle>
        <a:fontRef idx="minor">
          <a:scrgbClr r="0" g="0" b="0"/>
        </a:fontRef>
        <a:schemeClr val="dk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>
              <a:noFill/>
            </a:ln>
          </a:top>
          <a:bottom>
            <a:ln>
              <a:noFill/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dk1"/>
              </a:solidFill>
            </a:ln>
          </a:top>
        </a:tcBdr>
        <a:fill>
          <a:solidFill>
            <a:schemeClr val="dk1">
              <a:tint val="20000"/>
            </a:schemeClr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dk1"/>
          </a:solidFill>
        </a:fill>
      </a:tcStyle>
    </a:firstRow>
  </a:tblStyle>
  <a:tblStyle styleId="{69C7853C-536D-4A76-A0AE-DD22124D55A5}" styleName="Themed Style 1 - Accent 3">
    <a:tblBg>
      <a:fillRef idx="2">
        <a:schemeClr val="accent3"/>
      </a:fillRef>
      <a:effectRef idx="1">
        <a:schemeClr val="accent3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Ref idx="1">
              <a:schemeClr val="accent3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3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</a:tcBdr>
        <a:fill>
          <a:solidFill>
            <a:schemeClr val="accent3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3"/>
            </a:lnRef>
          </a:left>
          <a:right>
            <a:lnRef idx="2">
              <a:schemeClr val="accent3"/>
            </a:lnRef>
          </a:right>
          <a:top>
            <a:lnRef idx="1">
              <a:schemeClr val="accent3"/>
            </a:lnRef>
          </a:top>
          <a:bottom>
            <a:lnRef idx="1">
              <a:schemeClr val="accent3"/>
            </a:lnRef>
          </a:bottom>
          <a:insideH>
            <a:lnRef idx="1">
              <a:schemeClr val="accent3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2">
              <a:schemeClr val="accent3"/>
            </a:lnRef>
          </a:top>
          <a:bottom>
            <a:lnRef idx="2">
              <a:schemeClr val="accent3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3"/>
            </a:lnRef>
          </a:left>
          <a:right>
            <a:lnRef idx="1">
              <a:schemeClr val="accent3"/>
            </a:lnRef>
          </a:right>
          <a:top>
            <a:lnRef idx="1">
              <a:schemeClr val="accent3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3"/>
          </a:solidFill>
        </a:fill>
      </a:tcStyle>
    </a:firstRow>
  </a:tblStyle>
  <a:tblStyle styleId="{5940675A-B579-460E-94D1-54222C63F5DA}" styleName="No Style, Table Grid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tx1"/>
              </a:solidFill>
            </a:ln>
          </a:left>
          <a:right>
            <a:ln w="12700" cmpd="sng">
              <a:solidFill>
                <a:schemeClr val="tx1"/>
              </a:solidFill>
            </a:ln>
          </a:right>
          <a:top>
            <a:ln w="12700" cmpd="sng">
              <a:solidFill>
                <a:schemeClr val="tx1"/>
              </a:solidFill>
            </a:ln>
          </a:top>
          <a:bottom>
            <a:ln w="12700" cmpd="sng">
              <a:solidFill>
                <a:schemeClr val="tx1"/>
              </a:solidFill>
            </a:ln>
          </a:bottom>
          <a:insideH>
            <a:ln w="12700" cmpd="sng">
              <a:solidFill>
                <a:schemeClr val="tx1"/>
              </a:solidFill>
            </a:ln>
          </a:insideH>
          <a:insideV>
            <a:ln w="12700" cmpd="sng">
              <a:solidFill>
                <a:schemeClr val="tx1"/>
              </a:solidFill>
            </a:ln>
          </a:insideV>
        </a:tcBdr>
        <a:fill>
          <a:noFill/>
        </a:fill>
      </a:tcStyle>
    </a:wholeTb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92" d="100"/>
          <a:sy n="92" d="100"/>
        </p:scale>
        <p:origin x="756" y="66"/>
      </p:cViewPr>
      <p:guideLst>
        <p:guide orient="horz" pos="4280"/>
        <p:guide pos="4284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10" Type="http://schemas.openxmlformats.org/officeDocument/2006/relationships/slide" Target="slides/slide9.xml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/Relationships>
</file>

<file path=ppt/media/image1.jpg>
</file>

<file path=ppt/media/image2.jpeg>
</file>

<file path=ppt/media/image3.png>
</file>

<file path=ppt/media/image4.png>
</file>

<file path=ppt/media/image5.png>
</file>

<file path=ppt/media/image6.png>
</file>

<file path=ppt/media/image7.png>
</file>

<file path=ppt/media/image8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92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9213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CA4ACDE-119E-E84C-8260-499AF8CDE618}" type="datetimeFigureOut">
              <a:rPr lang="it-IT" smtClean="0"/>
              <a:t>20/07/2019</a:t>
            </a:fld>
            <a:endParaRPr lang="it-IT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138488" y="122238"/>
            <a:ext cx="581025" cy="327025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it-IT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68313"/>
            <a:ext cx="5486400" cy="382587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it-IT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922338"/>
            <a:ext cx="2971800" cy="492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it-IT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922338"/>
            <a:ext cx="2971800" cy="49212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1C7C76AD-D40B-CE44-89E3-3EFF1BB2DA99}" type="slidenum">
              <a:rPr lang="it-IT" smtClean="0"/>
              <a:t>‹N›</a:t>
            </a:fld>
            <a:endParaRPr lang="it-IT"/>
          </a:p>
        </p:txBody>
      </p:sp>
    </p:spTree>
    <p:extLst>
      <p:ext uri="{BB962C8B-B14F-4D97-AF65-F5344CB8AC3E}">
        <p14:creationId xmlns:p14="http://schemas.microsoft.com/office/powerpoint/2010/main" val="3645802574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1pPr>
    <a:lvl2pPr marL="809335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2pPr>
    <a:lvl3pPr marL="1618671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3pPr>
    <a:lvl4pPr marL="2428006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4pPr>
    <a:lvl5pPr marL="3237342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5pPr>
    <a:lvl6pPr marL="4046677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6pPr>
    <a:lvl7pPr marL="4856013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7pPr>
    <a:lvl8pPr marL="5665348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8pPr>
    <a:lvl9pPr marL="6474684" algn="l" defTabSz="1618671" rtl="0" eaLnBrk="1" latinLnBrk="0" hangingPunct="1">
      <a:defRPr sz="2124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 Slide"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0" y="2567523"/>
            <a:ext cx="1646170" cy="256703"/>
          </a:xfrm>
          <a:custGeom>
            <a:avLst/>
            <a:gdLst/>
            <a:ahLst/>
            <a:cxnLst/>
            <a:rect l="l" t="t" r="r" b="b"/>
            <a:pathLst>
              <a:path w="829944" h="172719">
                <a:moveTo>
                  <a:pt x="0" y="172719"/>
                </a:moveTo>
                <a:lnTo>
                  <a:pt x="829416" y="172719"/>
                </a:lnTo>
                <a:lnTo>
                  <a:pt x="829416" y="0"/>
                </a:lnTo>
                <a:lnTo>
                  <a:pt x="0" y="0"/>
                </a:lnTo>
                <a:lnTo>
                  <a:pt x="0" y="172719"/>
                </a:lnTo>
                <a:close/>
              </a:path>
            </a:pathLst>
          </a:custGeom>
          <a:solidFill>
            <a:srgbClr val="006678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7" name="bk object 17"/>
          <p:cNvSpPr/>
          <p:nvPr/>
        </p:nvSpPr>
        <p:spPr>
          <a:xfrm>
            <a:off x="3" y="491"/>
            <a:ext cx="9140221" cy="2567031"/>
          </a:xfrm>
          <a:custGeom>
            <a:avLst/>
            <a:gdLst/>
            <a:ahLst/>
            <a:cxnLst/>
            <a:rect l="l" t="t" r="r" b="b"/>
            <a:pathLst>
              <a:path w="4608195" h="1727200">
                <a:moveTo>
                  <a:pt x="0" y="1727200"/>
                </a:moveTo>
                <a:lnTo>
                  <a:pt x="4608004" y="1727200"/>
                </a:lnTo>
                <a:lnTo>
                  <a:pt x="4608004" y="0"/>
                </a:lnTo>
                <a:lnTo>
                  <a:pt x="0" y="0"/>
                </a:lnTo>
                <a:lnTo>
                  <a:pt x="0" y="1727200"/>
                </a:lnTo>
                <a:close/>
              </a:path>
            </a:pathLst>
          </a:custGeom>
          <a:solidFill>
            <a:srgbClr val="006678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8" name="bk object 18"/>
          <p:cNvSpPr/>
          <p:nvPr/>
        </p:nvSpPr>
        <p:spPr>
          <a:xfrm>
            <a:off x="3" y="2824225"/>
            <a:ext cx="9140221" cy="2312216"/>
          </a:xfrm>
          <a:custGeom>
            <a:avLst/>
            <a:gdLst/>
            <a:ahLst/>
            <a:cxnLst/>
            <a:rect l="l" t="t" r="r" b="b"/>
            <a:pathLst>
              <a:path w="4608195" h="1555750">
                <a:moveTo>
                  <a:pt x="0" y="1555750"/>
                </a:moveTo>
                <a:lnTo>
                  <a:pt x="4608004" y="1555750"/>
                </a:lnTo>
                <a:lnTo>
                  <a:pt x="4608004" y="0"/>
                </a:lnTo>
                <a:lnTo>
                  <a:pt x="0" y="0"/>
                </a:lnTo>
                <a:lnTo>
                  <a:pt x="0" y="1555750"/>
                </a:lnTo>
                <a:close/>
              </a:path>
            </a:pathLst>
          </a:custGeom>
          <a:solidFill>
            <a:srgbClr val="812433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9" name="bk object 19"/>
          <p:cNvSpPr/>
          <p:nvPr/>
        </p:nvSpPr>
        <p:spPr>
          <a:xfrm>
            <a:off x="1645126" y="2567523"/>
            <a:ext cx="7495309" cy="256703"/>
          </a:xfrm>
          <a:custGeom>
            <a:avLst/>
            <a:gdLst/>
            <a:ahLst/>
            <a:cxnLst/>
            <a:rect l="l" t="t" r="r" b="b"/>
            <a:pathLst>
              <a:path w="3778885" h="172719">
                <a:moveTo>
                  <a:pt x="0" y="172719"/>
                </a:moveTo>
                <a:lnTo>
                  <a:pt x="3778587" y="172719"/>
                </a:lnTo>
                <a:lnTo>
                  <a:pt x="3778587" y="0"/>
                </a:lnTo>
                <a:lnTo>
                  <a:pt x="0" y="0"/>
                </a:lnTo>
                <a:lnTo>
                  <a:pt x="0" y="172719"/>
                </a:lnTo>
                <a:close/>
              </a:path>
            </a:pathLst>
          </a:custGeom>
          <a:solidFill>
            <a:srgbClr val="812433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20" name="bk object 20"/>
          <p:cNvSpPr/>
          <p:nvPr/>
        </p:nvSpPr>
        <p:spPr>
          <a:xfrm>
            <a:off x="1096727" y="2983430"/>
            <a:ext cx="2142149" cy="535044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2" name="Holder 2"/>
          <p:cNvSpPr>
            <a:spLocks noGrp="1"/>
          </p:cNvSpPr>
          <p:nvPr>
            <p:ph type="ctrTitle"/>
          </p:nvPr>
        </p:nvSpPr>
        <p:spPr>
          <a:xfrm>
            <a:off x="748650" y="173384"/>
            <a:ext cx="7646701" cy="215444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4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subTitle" idx="4"/>
          </p:nvPr>
        </p:nvSpPr>
        <p:spPr>
          <a:xfrm>
            <a:off x="1371600" y="2880362"/>
            <a:ext cx="6400800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23BDA31-E345-B94D-AB98-24CF8E2D0164}" type="datetime1">
              <a:rPr lang="it-IT" smtClean="0"/>
              <a:t>20/07/2019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/>
        <p:txBody>
          <a:bodyPr lIns="0" tIns="0" rIns="0" bIns="0"/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5C36C00-66F1-FE49-B5A1-0A8CE6508AE5}" type="datetime1">
              <a:rPr lang="it-IT" smtClean="0"/>
              <a:t>20/07/2019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sz="half" idx="2"/>
          </p:nvPr>
        </p:nvSpPr>
        <p:spPr>
          <a:xfrm>
            <a:off x="457203" y="1183006"/>
            <a:ext cx="397763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sz="half" idx="3"/>
          </p:nvPr>
        </p:nvSpPr>
        <p:spPr>
          <a:xfrm>
            <a:off x="4709162" y="1183006"/>
            <a:ext cx="3977639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/>
            </a:lvl1pPr>
          </a:lstStyle>
          <a:p>
            <a:endParaRPr/>
          </a:p>
        </p:txBody>
      </p:sp>
      <p:sp>
        <p:nvSpPr>
          <p:cNvPr id="5" name="Holder 5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6" name="Holder 6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2B8056F-0AD1-B84E-BAE0-781831A6B835}" type="datetime1">
              <a:rPr lang="it-IT" smtClean="0"/>
              <a:t>20/07/2019</a:t>
            </a:fld>
            <a:endParaRPr lang="en-US"/>
          </a:p>
        </p:txBody>
      </p:sp>
      <p:sp>
        <p:nvSpPr>
          <p:cNvPr id="7" name="Holder 7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title"/>
          </p:nvPr>
        </p:nvSpPr>
        <p:spPr/>
        <p:txBody>
          <a:bodyPr lIns="0" tIns="0" rIns="0" bIns="0"/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4" name="Holder 4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EE663D6-78C5-B444-9DC8-BD8C8D50BC35}" type="datetime1">
              <a:rPr lang="it-IT" smtClean="0"/>
              <a:t>20/07/2019</a:t>
            </a:fld>
            <a:endParaRPr lang="en-US"/>
          </a:p>
        </p:txBody>
      </p:sp>
      <p:sp>
        <p:nvSpPr>
          <p:cNvPr id="5" name="Holder 5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older 2"/>
          <p:cNvSpPr>
            <a:spLocks noGrp="1"/>
          </p:cNvSpPr>
          <p:nvPr>
            <p:ph type="ftr" sz="quarter" idx="5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3" name="Holder 3"/>
          <p:cNvSpPr>
            <a:spLocks noGrp="1"/>
          </p:cNvSpPr>
          <p:nvPr>
            <p:ph type="dt" sz="half" idx="6"/>
          </p:nvPr>
        </p:nvSpPr>
        <p:spPr/>
        <p:txBody>
          <a:bodyPr lIns="0" tIns="0" rIns="0" bIns="0"/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A9E9677-54A5-E94A-9DA0-B419793F608A}" type="datetime1">
              <a:rPr lang="it-IT" smtClean="0"/>
              <a:t>20/07/2019</a:t>
            </a:fld>
            <a:endParaRPr lang="en-US"/>
          </a:p>
        </p:txBody>
      </p:sp>
      <p:sp>
        <p:nvSpPr>
          <p:cNvPr id="4" name="Holder 4"/>
          <p:cNvSpPr>
            <a:spLocks noGrp="1"/>
          </p:cNvSpPr>
          <p:nvPr>
            <p:ph type="sldNum" sz="quarter" idx="7"/>
          </p:nvPr>
        </p:nvSpPr>
        <p:spPr/>
        <p:txBody>
          <a:bodyPr lIns="0" tIns="0" rIns="0" bIns="0"/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3.xml"/><Relationship Id="rId7" Type="http://schemas.openxmlformats.org/officeDocument/2006/relationships/image" Target="../media/image1.jpg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bk object 16"/>
          <p:cNvSpPr/>
          <p:nvPr/>
        </p:nvSpPr>
        <p:spPr>
          <a:xfrm>
            <a:off x="1096727" y="2983430"/>
            <a:ext cx="2142149" cy="535044"/>
          </a:xfrm>
          <a:prstGeom prst="rect">
            <a:avLst/>
          </a:prstGeom>
          <a:blipFill>
            <a:blip r:embed="rId7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7" name="bk object 17"/>
          <p:cNvSpPr/>
          <p:nvPr/>
        </p:nvSpPr>
        <p:spPr>
          <a:xfrm>
            <a:off x="3" y="2"/>
            <a:ext cx="9140221" cy="4880191"/>
          </a:xfrm>
          <a:custGeom>
            <a:avLst/>
            <a:gdLst/>
            <a:ahLst/>
            <a:cxnLst/>
            <a:rect l="l" t="t" r="r" b="b"/>
            <a:pathLst>
              <a:path w="4608195" h="3283585">
                <a:moveTo>
                  <a:pt x="0" y="3283280"/>
                </a:moveTo>
                <a:lnTo>
                  <a:pt x="4608004" y="3283280"/>
                </a:lnTo>
                <a:lnTo>
                  <a:pt x="4608004" y="0"/>
                </a:lnTo>
                <a:lnTo>
                  <a:pt x="0" y="0"/>
                </a:lnTo>
                <a:lnTo>
                  <a:pt x="0" y="3283280"/>
                </a:lnTo>
                <a:close/>
              </a:path>
            </a:pathLst>
          </a:custGeom>
          <a:solidFill>
            <a:srgbClr val="FFFFFF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8" name="bk object 18"/>
          <p:cNvSpPr/>
          <p:nvPr/>
        </p:nvSpPr>
        <p:spPr>
          <a:xfrm>
            <a:off x="3" y="4879738"/>
            <a:ext cx="9140221" cy="256703"/>
          </a:xfrm>
          <a:custGeom>
            <a:avLst/>
            <a:gdLst/>
            <a:ahLst/>
            <a:cxnLst/>
            <a:rect l="l" t="t" r="r" b="b"/>
            <a:pathLst>
              <a:path w="4608195" h="172720">
                <a:moveTo>
                  <a:pt x="0" y="172720"/>
                </a:moveTo>
                <a:lnTo>
                  <a:pt x="4608004" y="172720"/>
                </a:lnTo>
                <a:lnTo>
                  <a:pt x="4608004" y="0"/>
                </a:lnTo>
                <a:lnTo>
                  <a:pt x="0" y="0"/>
                </a:lnTo>
                <a:lnTo>
                  <a:pt x="0" y="172720"/>
                </a:lnTo>
                <a:close/>
              </a:path>
            </a:pathLst>
          </a:custGeom>
          <a:solidFill>
            <a:srgbClr val="812433"/>
          </a:solidFill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19" name="bk object 19"/>
          <p:cNvSpPr/>
          <p:nvPr/>
        </p:nvSpPr>
        <p:spPr>
          <a:xfrm>
            <a:off x="1096751" y="4827830"/>
            <a:ext cx="8043193" cy="0"/>
          </a:xfrm>
          <a:custGeom>
            <a:avLst/>
            <a:gdLst/>
            <a:ahLst/>
            <a:cxnLst/>
            <a:rect l="l" t="t" r="r" b="b"/>
            <a:pathLst>
              <a:path w="4055110">
                <a:moveTo>
                  <a:pt x="0" y="0"/>
                </a:moveTo>
                <a:lnTo>
                  <a:pt x="4055060" y="0"/>
                </a:lnTo>
              </a:path>
            </a:pathLst>
          </a:custGeom>
          <a:ln w="69850">
            <a:solidFill>
              <a:srgbClr val="812433"/>
            </a:solidFill>
          </a:ln>
        </p:spPr>
        <p:txBody>
          <a:bodyPr wrap="square" lIns="0" tIns="0" rIns="0" bIns="0" rtlCol="0"/>
          <a:lstStyle/>
          <a:p>
            <a:endParaRPr sz="3186"/>
          </a:p>
        </p:txBody>
      </p:sp>
      <p:sp>
        <p:nvSpPr>
          <p:cNvPr id="2" name="Holder 2"/>
          <p:cNvSpPr>
            <a:spLocks noGrp="1"/>
          </p:cNvSpPr>
          <p:nvPr>
            <p:ph type="title"/>
          </p:nvPr>
        </p:nvSpPr>
        <p:spPr>
          <a:xfrm>
            <a:off x="523174" y="777413"/>
            <a:ext cx="8068383" cy="169277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cs typeface="Arial"/>
              </a:defRPr>
            </a:lvl1pPr>
          </a:lstStyle>
          <a:p>
            <a:endParaRPr/>
          </a:p>
        </p:txBody>
      </p:sp>
      <p:sp>
        <p:nvSpPr>
          <p:cNvPr id="3" name="Holder 3"/>
          <p:cNvSpPr>
            <a:spLocks noGrp="1"/>
          </p:cNvSpPr>
          <p:nvPr>
            <p:ph type="body" idx="1"/>
          </p:nvPr>
        </p:nvSpPr>
        <p:spPr>
          <a:xfrm>
            <a:off x="523173" y="1085854"/>
            <a:ext cx="8097654" cy="276999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b="0" i="0">
                <a:solidFill>
                  <a:schemeClr val="tx1"/>
                </a:solidFill>
              </a:defRPr>
            </a:lvl1pPr>
          </a:lstStyle>
          <a:p>
            <a:endParaRPr/>
          </a:p>
        </p:txBody>
      </p:sp>
      <p:sp>
        <p:nvSpPr>
          <p:cNvPr id="4" name="Holder 4"/>
          <p:cNvSpPr>
            <a:spLocks noGrp="1"/>
          </p:cNvSpPr>
          <p:nvPr>
            <p:ph type="ftr" sz="quarter" idx="5"/>
          </p:nvPr>
        </p:nvSpPr>
        <p:spPr>
          <a:xfrm>
            <a:off x="6173474" y="4877755"/>
            <a:ext cx="957223" cy="36933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r>
              <a:rPr lang="it-IT" spc="25"/>
              <a:t>Using SocialMedia to Enhance Emergency Situation Awareness 
</a:t>
            </a:r>
            <a:endParaRPr spc="15"/>
          </a:p>
        </p:txBody>
      </p:sp>
      <p:sp>
        <p:nvSpPr>
          <p:cNvPr id="5" name="Holder 5"/>
          <p:cNvSpPr>
            <a:spLocks noGrp="1"/>
          </p:cNvSpPr>
          <p:nvPr>
            <p:ph type="dt" sz="half" idx="6"/>
          </p:nvPr>
        </p:nvSpPr>
        <p:spPr>
          <a:xfrm>
            <a:off x="457201" y="4783455"/>
            <a:ext cx="2103120" cy="490262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 algn="l">
              <a:defRPr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BE73E68-9DCC-204F-88E6-9E1492047844}" type="datetime1">
              <a:rPr lang="it-IT" smtClean="0"/>
              <a:t>20/07/2019</a:t>
            </a:fld>
            <a:endParaRPr lang="en-US"/>
          </a:p>
        </p:txBody>
      </p:sp>
      <p:sp>
        <p:nvSpPr>
          <p:cNvPr id="6" name="Holder 6"/>
          <p:cNvSpPr>
            <a:spLocks noGrp="1"/>
          </p:cNvSpPr>
          <p:nvPr>
            <p:ph type="sldNum" sz="quarter" idx="7"/>
          </p:nvPr>
        </p:nvSpPr>
        <p:spPr>
          <a:xfrm>
            <a:off x="7981911" y="4877756"/>
            <a:ext cx="622193" cy="92333"/>
          </a:xfrm>
          <a:prstGeom prst="rect">
            <a:avLst/>
          </a:prstGeom>
        </p:spPr>
        <p:txBody>
          <a:bodyPr wrap="square" lIns="0" tIns="0" rIns="0" bIns="0">
            <a:spAutoFit/>
          </a:bodyPr>
          <a:lstStyle>
            <a:lvl1pPr>
              <a:defRPr sz="600" b="0" i="0">
                <a:solidFill>
                  <a:schemeClr val="bg1"/>
                </a:solidFill>
                <a:latin typeface="Arial"/>
                <a:cs typeface="Arial"/>
              </a:defRPr>
            </a:lvl1pPr>
          </a:lstStyle>
          <a:p>
            <a:pPr marL="25400">
              <a:spcBef>
                <a:spcPts val="60"/>
              </a:spcBef>
            </a:pPr>
            <a:fld id="{81D60167-4931-47E6-BA6A-407CBD079E47}" type="slidenum">
              <a:rPr lang="it-IT" spc="15" smtClean="0"/>
              <a:pPr marL="25400">
                <a:spcBef>
                  <a:spcPts val="60"/>
                </a:spcBef>
              </a:pPr>
              <a:t>‹N›</a:t>
            </a:fld>
            <a:r>
              <a:rPr lang="it-IT" spc="-100"/>
              <a:t> </a:t>
            </a:r>
            <a:r>
              <a:rPr lang="it-IT" spc="30"/>
              <a:t>of</a:t>
            </a:r>
            <a:r>
              <a:rPr lang="it-IT" spc="-100"/>
              <a:t> </a:t>
            </a:r>
            <a:r>
              <a:rPr lang="it-IT" spc="15"/>
              <a:t>17</a:t>
            </a: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</p:sldLayoutIdLst>
  <p:hf sldNum="0" hdr="0" dt="0"/>
  <p:txStyles>
    <p:titleStyle>
      <a:lvl1pPr>
        <a:defRPr>
          <a:latin typeface="+mj-lt"/>
          <a:ea typeface="+mj-ea"/>
          <a:cs typeface="+mj-cs"/>
        </a:defRPr>
      </a:lvl1pPr>
    </p:titleStyle>
    <p:body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bodyStyle>
    <p:otherStyle>
      <a:lvl1pPr marL="0">
        <a:defRPr>
          <a:latin typeface="+mn-lt"/>
          <a:ea typeface="+mn-ea"/>
          <a:cs typeface="+mn-cs"/>
        </a:defRPr>
      </a:lvl1pPr>
      <a:lvl2pPr marL="457200">
        <a:defRPr>
          <a:latin typeface="+mn-lt"/>
          <a:ea typeface="+mn-ea"/>
          <a:cs typeface="+mn-cs"/>
        </a:defRPr>
      </a:lvl2pPr>
      <a:lvl3pPr marL="914400">
        <a:defRPr>
          <a:latin typeface="+mn-lt"/>
          <a:ea typeface="+mn-ea"/>
          <a:cs typeface="+mn-cs"/>
        </a:defRPr>
      </a:lvl3pPr>
      <a:lvl4pPr marL="1371600">
        <a:defRPr>
          <a:latin typeface="+mn-lt"/>
          <a:ea typeface="+mn-ea"/>
          <a:cs typeface="+mn-cs"/>
        </a:defRPr>
      </a:lvl4pPr>
      <a:lvl5pPr marL="1828800">
        <a:defRPr>
          <a:latin typeface="+mn-lt"/>
          <a:ea typeface="+mn-ea"/>
          <a:cs typeface="+mn-cs"/>
        </a:defRPr>
      </a:lvl5pPr>
      <a:lvl6pPr marL="2286000">
        <a:defRPr>
          <a:latin typeface="+mn-lt"/>
          <a:ea typeface="+mn-ea"/>
          <a:cs typeface="+mn-cs"/>
        </a:defRPr>
      </a:lvl6pPr>
      <a:lvl7pPr marL="2743200">
        <a:defRPr>
          <a:latin typeface="+mn-lt"/>
          <a:ea typeface="+mn-ea"/>
          <a:cs typeface="+mn-cs"/>
        </a:defRPr>
      </a:lvl7pPr>
      <a:lvl8pPr marL="3200400">
        <a:defRPr>
          <a:latin typeface="+mn-lt"/>
          <a:ea typeface="+mn-ea"/>
          <a:cs typeface="+mn-cs"/>
        </a:defRPr>
      </a:lvl8pPr>
      <a:lvl9pPr marL="3657600">
        <a:defRPr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openxmlformats.org/officeDocument/2006/relationships/slide" Target="slide1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slide" Target="slide1.xml"/><Relationship Id="rId1" Type="http://schemas.openxmlformats.org/officeDocument/2006/relationships/slideLayout" Target="../slideLayouts/slideLayout4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slide" Target="slide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4" Type="http://schemas.openxmlformats.org/officeDocument/2006/relationships/slide" Target="slide1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5.png"/><Relationship Id="rId4" Type="http://schemas.openxmlformats.org/officeDocument/2006/relationships/slide" Target="slide1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6.png"/><Relationship Id="rId4" Type="http://schemas.openxmlformats.org/officeDocument/2006/relationships/slide" Target="slide1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7.png"/><Relationship Id="rId4" Type="http://schemas.openxmlformats.org/officeDocument/2006/relationships/slide" Target="slide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Relationship Id="rId4" Type="http://schemas.openxmlformats.org/officeDocument/2006/relationships/image" Target="../media/image4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5.xml"/><Relationship Id="rId5" Type="http://schemas.openxmlformats.org/officeDocument/2006/relationships/image" Target="../media/image9.emf"/><Relationship Id="rId4" Type="http://schemas.openxmlformats.org/officeDocument/2006/relationships/slide" Target="slide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object 4"/>
          <p:cNvSpPr txBox="1"/>
          <p:nvPr/>
        </p:nvSpPr>
        <p:spPr>
          <a:xfrm>
            <a:off x="10263531" y="6356882"/>
            <a:ext cx="730885" cy="180819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spcBef>
                <a:spcPts val="90"/>
              </a:spcBef>
            </a:pPr>
            <a:r>
              <a:rPr sz="1100" spc="-35">
                <a:solidFill>
                  <a:srgbClr val="FFFFFF"/>
                </a:solidFill>
                <a:latin typeface="Arial"/>
                <a:cs typeface="Arial"/>
              </a:rPr>
              <a:t>July </a:t>
            </a:r>
            <a:r>
              <a:rPr sz="1100" spc="-40">
                <a:solidFill>
                  <a:srgbClr val="FFFFFF"/>
                </a:solidFill>
                <a:latin typeface="Arial"/>
                <a:cs typeface="Arial"/>
              </a:rPr>
              <a:t>8,</a:t>
            </a:r>
            <a:r>
              <a:rPr sz="1100" spc="65">
                <a:solidFill>
                  <a:srgbClr val="FFFFFF"/>
                </a:solidFill>
                <a:latin typeface="Arial"/>
                <a:cs typeface="Arial"/>
              </a:rPr>
              <a:t> </a:t>
            </a:r>
            <a:r>
              <a:rPr sz="1100" spc="-75">
                <a:solidFill>
                  <a:srgbClr val="FFFFFF"/>
                </a:solidFill>
                <a:latin typeface="Arial"/>
                <a:cs typeface="Arial"/>
              </a:rPr>
              <a:t>2019</a:t>
            </a:r>
            <a:endParaRPr sz="1100">
              <a:latin typeface="Arial"/>
              <a:cs typeface="Arial"/>
            </a:endParaRPr>
          </a:p>
        </p:txBody>
      </p:sp>
      <p:sp>
        <p:nvSpPr>
          <p:cNvPr id="10" name="Rectangle 9">
            <a:extLst>
              <a:ext uri="{FF2B5EF4-FFF2-40B4-BE49-F238E27FC236}">
                <a16:creationId xmlns:a16="http://schemas.microsoft.com/office/drawing/2014/main" id="{571E5ECF-EF87-4C49-BF5F-94F4354EBABC}"/>
              </a:ext>
            </a:extLst>
          </p:cNvPr>
          <p:cNvSpPr/>
          <p:nvPr/>
        </p:nvSpPr>
        <p:spPr>
          <a:xfrm>
            <a:off x="1438602" y="364081"/>
            <a:ext cx="5298141" cy="120032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b="1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2400" dirty="0">
              <a:solidFill>
                <a:schemeClr val="bg1"/>
              </a:solidFill>
            </a:endParaRP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C9D5140B-3F37-0549-9FFF-4EAF439E3474}"/>
              </a:ext>
            </a:extLst>
          </p:cNvPr>
          <p:cNvSpPr/>
          <p:nvPr/>
        </p:nvSpPr>
        <p:spPr>
          <a:xfrm>
            <a:off x="0" y="2830606"/>
            <a:ext cx="9144000" cy="2312894"/>
          </a:xfrm>
          <a:prstGeom prst="rect">
            <a:avLst/>
          </a:prstGeom>
          <a:solidFill>
            <a:srgbClr val="822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2" name="Rectangle 11">
            <a:extLst>
              <a:ext uri="{FF2B5EF4-FFF2-40B4-BE49-F238E27FC236}">
                <a16:creationId xmlns:a16="http://schemas.microsoft.com/office/drawing/2014/main" id="{E4F05BC9-009A-AC4D-81AE-A2C44B2944AD}"/>
              </a:ext>
            </a:extLst>
          </p:cNvPr>
          <p:cNvSpPr/>
          <p:nvPr/>
        </p:nvSpPr>
        <p:spPr>
          <a:xfrm>
            <a:off x="1620370" y="2445234"/>
            <a:ext cx="7523630" cy="880783"/>
          </a:xfrm>
          <a:prstGeom prst="rect">
            <a:avLst/>
          </a:prstGeom>
          <a:solidFill>
            <a:srgbClr val="82233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13" name="Picture 13" descr="logo +marchio">
            <a:extLst>
              <a:ext uri="{FF2B5EF4-FFF2-40B4-BE49-F238E27FC236}">
                <a16:creationId xmlns:a16="http://schemas.microsoft.com/office/drawing/2014/main" id="{24D1F89E-BE30-FC4D-8F55-4BA145D40B7E}"/>
              </a:ext>
            </a:extLst>
          </p:cNvPr>
          <p:cNvPicPr>
            <a:picLocks noChangeAspect="1" noChangeArrowheads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13839" t="-7673" r="26321" b="7673"/>
          <a:stretch/>
        </p:blipFill>
        <p:spPr bwMode="auto">
          <a:xfrm>
            <a:off x="1264024" y="2752930"/>
            <a:ext cx="4483633" cy="9390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3" name="object 3"/>
          <p:cNvSpPr txBox="1"/>
          <p:nvPr/>
        </p:nvSpPr>
        <p:spPr>
          <a:xfrm>
            <a:off x="6461079" y="3129168"/>
            <a:ext cx="2682921" cy="393698"/>
          </a:xfrm>
          <a:prstGeom prst="rect">
            <a:avLst/>
          </a:prstGeom>
        </p:spPr>
        <p:txBody>
          <a:bodyPr vert="horz" wrap="square" lIns="0" tIns="11430" rIns="0" bIns="0" rtlCol="0">
            <a:spAutoFit/>
          </a:bodyPr>
          <a:lstStyle/>
          <a:p>
            <a:pPr marL="12700">
              <a:spcBef>
                <a:spcPts val="90"/>
              </a:spcBef>
            </a:pPr>
            <a:r>
              <a:rPr lang="it-IT" sz="1200" dirty="0">
                <a:solidFill>
                  <a:srgbClr val="FFFFFF"/>
                </a:solidFill>
                <a:latin typeface="Open Sans" panose="020B0606030504020204"/>
                <a:ea typeface="Open Sans SemiBold" panose="020B0606030504020204" pitchFamily="34" charset="0"/>
                <a:cs typeface="Open Sans SemiBold" panose="020B0606030504020204" pitchFamily="34" charset="0"/>
              </a:rPr>
              <a:t>Emanuele Alessi</a:t>
            </a:r>
          </a:p>
          <a:p>
            <a:pPr marL="12700">
              <a:spcBef>
                <a:spcPts val="90"/>
              </a:spcBef>
            </a:pPr>
            <a:r>
              <a:rPr lang="it-IT" sz="1200" dirty="0">
                <a:solidFill>
                  <a:srgbClr val="FFFFFF"/>
                </a:solidFill>
                <a:latin typeface="Open Sans" panose="020B0606030504020204"/>
                <a:ea typeface="Open Sans SemiBold" panose="020B0606030504020204" pitchFamily="34" charset="0"/>
                <a:cs typeface="Open Sans SemiBold" panose="020B0606030504020204" pitchFamily="34" charset="0"/>
              </a:rPr>
              <a:t>Gianmarco Forcella</a:t>
            </a:r>
            <a:endParaRPr sz="1200" dirty="0">
              <a:latin typeface="Open Sans" panose="020B0606030504020204"/>
              <a:ea typeface="Open Sans SemiBold" panose="020B0606030504020204" pitchFamily="34" charset="0"/>
              <a:cs typeface="Open Sans SemiBold" panose="020B0606030504020204" pitchFamily="34" charset="0"/>
            </a:endParaRPr>
          </a:p>
        </p:txBody>
      </p:sp>
    </p:spTree>
  </p:cSld>
  <p:clrMapOvr>
    <a:masterClrMapping/>
  </p:clrMapOvr>
  <p:transition>
    <p:cut/>
  </p:transition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olo 2">
            <a:extLst>
              <a:ext uri="{FF2B5EF4-FFF2-40B4-BE49-F238E27FC236}">
                <a16:creationId xmlns:a16="http://schemas.microsoft.com/office/drawing/2014/main" id="{104AD808-7F58-9044-AADD-42FEBB39BE1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b="1" dirty="0" err="1"/>
              <a:t>Convolutionsl</a:t>
            </a:r>
            <a:r>
              <a:rPr lang="it-IT" b="1" dirty="0"/>
              <a:t> NN</a:t>
            </a:r>
          </a:p>
        </p:txBody>
      </p:sp>
      <p:sp>
        <p:nvSpPr>
          <p:cNvPr id="4" name="Segnaposto testo 3">
            <a:extLst>
              <a:ext uri="{FF2B5EF4-FFF2-40B4-BE49-F238E27FC236}">
                <a16:creationId xmlns:a16="http://schemas.microsoft.com/office/drawing/2014/main" id="{55031E89-E8EB-BB49-9126-9F68037C2CE7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INSERIRE DISEGNO RETE</a:t>
            </a:r>
          </a:p>
        </p:txBody>
      </p:sp>
    </p:spTree>
    <p:extLst>
      <p:ext uri="{BB962C8B-B14F-4D97-AF65-F5344CB8AC3E}">
        <p14:creationId xmlns:p14="http://schemas.microsoft.com/office/powerpoint/2010/main" val="3797935732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A977BB98-AAEE-D342-963D-1ED29A0FF84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LOSS</a:t>
            </a:r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606E6BB4-D83C-274A-8C16-59E78B89FDBA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it-IT" dirty="0"/>
              <a:t>Vogliamo proporre la funzione di </a:t>
            </a:r>
            <a:r>
              <a:rPr lang="it-IT" dirty="0" err="1"/>
              <a:t>loss</a:t>
            </a:r>
            <a:r>
              <a:rPr lang="it-IT" dirty="0"/>
              <a:t> qui?</a:t>
            </a:r>
          </a:p>
        </p:txBody>
      </p:sp>
    </p:spTree>
    <p:extLst>
      <p:ext uri="{BB962C8B-B14F-4D97-AF65-F5344CB8AC3E}">
        <p14:creationId xmlns:p14="http://schemas.microsoft.com/office/powerpoint/2010/main" val="187404735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object 6"/>
          <p:cNvSpPr txBox="1"/>
          <p:nvPr/>
        </p:nvSpPr>
        <p:spPr>
          <a:xfrm>
            <a:off x="6327992" y="6663322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Social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AF6440C3-E444-6847-A635-4657FC98DEFA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SocialMedia to Enhance Emergency Situation Awareness 
</a:t>
            </a:r>
            <a:endParaRPr lang="it-IT" spc="15"/>
          </a:p>
        </p:txBody>
      </p:sp>
      <p:grpSp>
        <p:nvGrpSpPr>
          <p:cNvPr id="10" name="Group 9">
            <a:extLst>
              <a:ext uri="{FF2B5EF4-FFF2-40B4-BE49-F238E27FC236}">
                <a16:creationId xmlns:a16="http://schemas.microsoft.com/office/drawing/2014/main" id="{AEDEFD37-FA75-DD48-B7DA-3B27FEAB874E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ED0E696D-4D6D-CB44-BF76-CA9A2A57AE16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03C11CF9-91E3-9645-9643-246023D1D8D1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6" name="Title 15">
            <a:extLst>
              <a:ext uri="{FF2B5EF4-FFF2-40B4-BE49-F238E27FC236}">
                <a16:creationId xmlns:a16="http://schemas.microsoft.com/office/drawing/2014/main" id="{5F2FB1DC-D95B-4D1C-B3BA-6CF76A8AA53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5216" y="440688"/>
            <a:ext cx="8068383" cy="430887"/>
          </a:xfrm>
        </p:spPr>
        <p:txBody>
          <a:bodyPr wrap="square" lIns="0" tIns="0" rIns="0" bIns="0" anchor="t">
            <a:spAutoFit/>
          </a:bodyPr>
          <a:lstStyle/>
          <a:p>
            <a:r>
              <a:rPr lang="it-IT" sz="2800" b="1" dirty="0">
                <a:uFill>
                  <a:solidFill>
                    <a:srgbClr val="B37B84"/>
                  </a:solidFill>
                </a:uFill>
                <a:latin typeface="Open Sans"/>
              </a:rPr>
              <a:t>INSERIRE SLIDE TF</a:t>
            </a:r>
            <a:r>
              <a:rPr lang="en-US" sz="2800" b="1" dirty="0">
                <a:uFill>
                  <a:solidFill>
                    <a:srgbClr val="B37B84"/>
                  </a:solidFill>
                </a:uFill>
                <a:latin typeface="Open Sans"/>
              </a:rPr>
              <a:t> ​</a:t>
            </a:r>
          </a:p>
        </p:txBody>
      </p:sp>
      <p:sp>
        <p:nvSpPr>
          <p:cNvPr id="13" name="Rectangle 12">
            <a:extLst>
              <a:ext uri="{FF2B5EF4-FFF2-40B4-BE49-F238E27FC236}">
                <a16:creationId xmlns:a16="http://schemas.microsoft.com/office/drawing/2014/main" id="{16562534-1E85-B44B-9FA5-BD85A64DE726}"/>
              </a:ext>
            </a:extLst>
          </p:cNvPr>
          <p:cNvSpPr/>
          <p:nvPr/>
        </p:nvSpPr>
        <p:spPr>
          <a:xfrm>
            <a:off x="1097280" y="4769653"/>
            <a:ext cx="494851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</a:rPr>
              <a:t>TCDCN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cut/>
  </p:transition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B99799B3-F4C4-1142-9B7A-BDDBBBC431E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/>
              <a:t>TRAINING DELLA RETE</a:t>
            </a:r>
          </a:p>
        </p:txBody>
      </p:sp>
    </p:spTree>
    <p:extLst>
      <p:ext uri="{BB962C8B-B14F-4D97-AF65-F5344CB8AC3E}">
        <p14:creationId xmlns:p14="http://schemas.microsoft.com/office/powerpoint/2010/main" val="4289985213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34939"/>
            <a:ext cx="8046720" cy="771430"/>
          </a:xfrm>
          <a:prstGeom prst="rect">
            <a:avLst/>
          </a:prstGeom>
        </p:spPr>
        <p:txBody>
          <a:bodyPr vert="horz" wrap="square" lIns="0" tIns="6985" rIns="0" bIns="0" rtlCol="0">
            <a:spAutoFit/>
          </a:bodyPr>
          <a:lstStyle/>
          <a:p>
            <a:pPr marL="12700" marR="214629">
              <a:lnSpc>
                <a:spcPct val="102600"/>
              </a:lnSpc>
              <a:spcBef>
                <a:spcPts val="55"/>
              </a:spcBef>
            </a:pP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As for the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we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used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MAFL,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which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is a subset of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celebA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.</a:t>
            </a:r>
          </a:p>
          <a:p>
            <a:pPr marL="12700" marR="214629">
              <a:lnSpc>
                <a:spcPct val="102600"/>
              </a:lnSpc>
              <a:spcBef>
                <a:spcPts val="55"/>
              </a:spcBef>
            </a:pP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This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consist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in 20000 face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pictures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various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persons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that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also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holds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some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details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about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them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ie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landmarks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position,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whether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the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subject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has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facial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6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hair</a:t>
            </a:r>
            <a:r>
              <a:rPr lang="it-IT" sz="16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or not, and so on…)</a:t>
            </a:r>
            <a:endParaRPr lang="en-US" sz="16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6327992" y="6663322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A01CD4CC-1BFC-D744-B150-DDE78045F301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SocialMedia to Enhance Emergency Situation Awareness 
</a:t>
            </a:r>
            <a:endParaRPr lang="it-IT" spc="15"/>
          </a:p>
        </p:txBody>
      </p:sp>
      <p:grpSp>
        <p:nvGrpSpPr>
          <p:cNvPr id="12" name="Group 11">
            <a:extLst>
              <a:ext uri="{FF2B5EF4-FFF2-40B4-BE49-F238E27FC236}">
                <a16:creationId xmlns:a16="http://schemas.microsoft.com/office/drawing/2014/main" id="{B66625BB-A67E-5749-982B-BF556EE7E9F0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3" name="Rectangle 12">
              <a:extLst>
                <a:ext uri="{FF2B5EF4-FFF2-40B4-BE49-F238E27FC236}">
                  <a16:creationId xmlns:a16="http://schemas.microsoft.com/office/drawing/2014/main" id="{B838BDFA-9662-1944-8EA7-B89ED546B968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4" name="Rectangle 13">
              <a:extLst>
                <a:ext uri="{FF2B5EF4-FFF2-40B4-BE49-F238E27FC236}">
                  <a16:creationId xmlns:a16="http://schemas.microsoft.com/office/drawing/2014/main" id="{7F5A6F49-E83F-0C4C-AB49-BE0640B12E68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5" name="object 2">
            <a:extLst>
              <a:ext uri="{FF2B5EF4-FFF2-40B4-BE49-F238E27FC236}">
                <a16:creationId xmlns:a16="http://schemas.microsoft.com/office/drawing/2014/main" id="{A668DABA-427A-1E45-A91E-8DFAA21BEDAC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448200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800" b="1" kern="0" err="1"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Dataset</a:t>
            </a:r>
            <a:endParaRPr lang="it-IT" sz="2800" b="1" kern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6" name="Rectangle 15">
            <a:extLst>
              <a:ext uri="{FF2B5EF4-FFF2-40B4-BE49-F238E27FC236}">
                <a16:creationId xmlns:a16="http://schemas.microsoft.com/office/drawing/2014/main" id="{68EF5322-8CC4-BE4E-8F38-92594EB58885}"/>
              </a:ext>
            </a:extLst>
          </p:cNvPr>
          <p:cNvSpPr/>
          <p:nvPr/>
        </p:nvSpPr>
        <p:spPr>
          <a:xfrm>
            <a:off x="1097280" y="4769653"/>
            <a:ext cx="4948518" cy="24622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it-IT" sz="1000" dirty="0">
                <a:solidFill>
                  <a:schemeClr val="bg1"/>
                </a:solid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TCDCN</a:t>
            </a:r>
            <a:endParaRPr lang="en-US" sz="10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p:transition>
    <p:cut/>
  </p:transition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olo 1">
            <a:extLst>
              <a:ext uri="{FF2B5EF4-FFF2-40B4-BE49-F238E27FC236}">
                <a16:creationId xmlns:a16="http://schemas.microsoft.com/office/drawing/2014/main" id="{D8FD8F77-3991-2E43-82AF-1F716EC19B4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it-IT" dirty="0" err="1"/>
              <a:t>Loading</a:t>
            </a:r>
            <a:r>
              <a:rPr lang="it-IT" dirty="0"/>
              <a:t> in </a:t>
            </a:r>
            <a:r>
              <a:rPr lang="it-IT" dirty="0" err="1"/>
              <a:t>memory</a:t>
            </a:r>
            <a:endParaRPr lang="it-IT" dirty="0"/>
          </a:p>
        </p:txBody>
      </p:sp>
      <p:sp>
        <p:nvSpPr>
          <p:cNvPr id="3" name="Segnaposto testo 2">
            <a:extLst>
              <a:ext uri="{FF2B5EF4-FFF2-40B4-BE49-F238E27FC236}">
                <a16:creationId xmlns:a16="http://schemas.microsoft.com/office/drawing/2014/main" id="{D64FA0E4-2803-1347-A28F-E8077EE17CA2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523173" y="1085854"/>
            <a:ext cx="8097654" cy="1661993"/>
          </a:xfrm>
        </p:spPr>
        <p:txBody>
          <a:bodyPr/>
          <a:lstStyle/>
          <a:p>
            <a:r>
              <a:rPr lang="it-IT" dirty="0"/>
              <a:t>The </a:t>
            </a:r>
            <a:r>
              <a:rPr lang="it-IT" dirty="0" err="1"/>
              <a:t>images</a:t>
            </a:r>
            <a:r>
              <a:rPr lang="it-IT" dirty="0"/>
              <a:t> are </a:t>
            </a:r>
            <a:r>
              <a:rPr lang="it-IT" dirty="0" err="1"/>
              <a:t>loaded</a:t>
            </a:r>
            <a:r>
              <a:rPr lang="it-IT" dirty="0"/>
              <a:t> in the main </a:t>
            </a:r>
            <a:r>
              <a:rPr lang="it-IT" dirty="0" err="1"/>
              <a:t>memory</a:t>
            </a:r>
            <a:r>
              <a:rPr lang="it-IT" dirty="0"/>
              <a:t> in </a:t>
            </a:r>
            <a:r>
              <a:rPr lang="it-IT" dirty="0" err="1"/>
              <a:t>pairs</a:t>
            </a:r>
            <a:r>
              <a:rPr lang="it-IT" dirty="0"/>
              <a:t> of 32 at a time, so that we can </a:t>
            </a:r>
            <a:r>
              <a:rPr lang="it-IT" dirty="0" err="1"/>
              <a:t>ensure</a:t>
            </a:r>
            <a:r>
              <a:rPr lang="it-IT" dirty="0"/>
              <a:t> a </a:t>
            </a:r>
            <a:r>
              <a:rPr lang="it-IT" dirty="0" err="1"/>
              <a:t>better</a:t>
            </a:r>
            <a:r>
              <a:rPr lang="it-IT" dirty="0"/>
              <a:t> performance.</a:t>
            </a:r>
          </a:p>
          <a:p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loaded</a:t>
            </a:r>
            <a:r>
              <a:rPr lang="it-IT" dirty="0"/>
              <a:t> to the main </a:t>
            </a:r>
            <a:r>
              <a:rPr lang="it-IT" dirty="0" err="1"/>
              <a:t>memory</a:t>
            </a:r>
            <a:r>
              <a:rPr lang="it-IT" dirty="0"/>
              <a:t> thanks to Python’s PIL Library. </a:t>
            </a:r>
            <a:r>
              <a:rPr lang="it-IT" dirty="0" err="1"/>
              <a:t>After</a:t>
            </a:r>
            <a:r>
              <a:rPr lang="it-IT" dirty="0"/>
              <a:t> this </a:t>
            </a:r>
            <a:r>
              <a:rPr lang="it-IT" dirty="0" err="1"/>
              <a:t>process</a:t>
            </a:r>
            <a:r>
              <a:rPr lang="it-IT" dirty="0"/>
              <a:t>, </a:t>
            </a:r>
            <a:r>
              <a:rPr lang="it-IT" dirty="0" err="1"/>
              <a:t>everytime</a:t>
            </a:r>
            <a:r>
              <a:rPr lang="it-IT" dirty="0"/>
              <a:t>,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subject</a:t>
            </a:r>
            <a:r>
              <a:rPr lang="it-IT" dirty="0"/>
              <a:t> to a data </a:t>
            </a:r>
            <a:r>
              <a:rPr lang="it-IT" dirty="0" err="1"/>
              <a:t>augmentation</a:t>
            </a:r>
            <a:r>
              <a:rPr lang="it-IT" dirty="0"/>
              <a:t> </a:t>
            </a:r>
            <a:r>
              <a:rPr lang="it-IT" dirty="0" err="1"/>
              <a:t>process</a:t>
            </a:r>
            <a:r>
              <a:rPr lang="it-IT" dirty="0"/>
              <a:t> (</a:t>
            </a:r>
            <a:r>
              <a:rPr lang="it-IT" dirty="0" err="1"/>
              <a:t>height</a:t>
            </a:r>
            <a:r>
              <a:rPr lang="it-IT" dirty="0"/>
              <a:t> and </a:t>
            </a:r>
            <a:r>
              <a:rPr lang="it-IT" dirty="0" err="1"/>
              <a:t>width</a:t>
            </a:r>
            <a:r>
              <a:rPr lang="it-IT" dirty="0"/>
              <a:t> shift), and </a:t>
            </a:r>
            <a:r>
              <a:rPr lang="it-IT" dirty="0" err="1"/>
              <a:t>then</a:t>
            </a:r>
            <a:r>
              <a:rPr lang="it-IT" dirty="0"/>
              <a:t> </a:t>
            </a:r>
            <a:r>
              <a:rPr lang="it-IT" dirty="0" err="1"/>
              <a:t>shrinked</a:t>
            </a:r>
            <a:r>
              <a:rPr lang="it-IT" dirty="0"/>
              <a:t> to a 48x48x1 (</a:t>
            </a:r>
            <a:r>
              <a:rPr lang="it-IT" dirty="0" err="1"/>
              <a:t>only</a:t>
            </a:r>
            <a:r>
              <a:rPr lang="it-IT" dirty="0"/>
              <a:t> one </a:t>
            </a:r>
            <a:r>
              <a:rPr lang="it-IT" dirty="0" err="1"/>
              <a:t>channel</a:t>
            </a:r>
            <a:r>
              <a:rPr lang="it-IT" dirty="0"/>
              <a:t> </a:t>
            </a:r>
            <a:r>
              <a:rPr lang="it-IT" dirty="0" err="1"/>
              <a:t>because</a:t>
            </a:r>
            <a:r>
              <a:rPr lang="it-IT" dirty="0"/>
              <a:t> </a:t>
            </a:r>
            <a:r>
              <a:rPr lang="it-IT" dirty="0" err="1"/>
              <a:t>they</a:t>
            </a:r>
            <a:r>
              <a:rPr lang="it-IT" dirty="0"/>
              <a:t> are </a:t>
            </a:r>
            <a:r>
              <a:rPr lang="it-IT" dirty="0" err="1"/>
              <a:t>loaded</a:t>
            </a:r>
            <a:r>
              <a:rPr lang="it-IT" dirty="0"/>
              <a:t> </a:t>
            </a:r>
            <a:r>
              <a:rPr lang="it-IT" dirty="0" err="1"/>
              <a:t>as</a:t>
            </a:r>
            <a:r>
              <a:rPr lang="it-IT" dirty="0"/>
              <a:t> a </a:t>
            </a:r>
            <a:r>
              <a:rPr lang="it-IT" dirty="0" err="1"/>
              <a:t>gray-scale</a:t>
            </a:r>
            <a:r>
              <a:rPr lang="it-IT" dirty="0"/>
              <a:t>) </a:t>
            </a:r>
            <a:r>
              <a:rPr lang="it-IT" dirty="0" err="1"/>
              <a:t>numpy</a:t>
            </a:r>
            <a:r>
              <a:rPr lang="it-IT" dirty="0"/>
              <a:t> array</a:t>
            </a:r>
          </a:p>
        </p:txBody>
      </p:sp>
      <p:sp>
        <p:nvSpPr>
          <p:cNvPr id="4" name="Segnaposto piè di pagina 3">
            <a:extLst>
              <a:ext uri="{FF2B5EF4-FFF2-40B4-BE49-F238E27FC236}">
                <a16:creationId xmlns:a16="http://schemas.microsoft.com/office/drawing/2014/main" id="{0E7B24EF-5A3A-0247-B553-22DA104212EE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SocialMedia to Enhance Emergency Situation Awareness 
</a:t>
            </a:r>
            <a:endParaRPr lang="it-IT" spc="15"/>
          </a:p>
        </p:txBody>
      </p:sp>
    </p:spTree>
    <p:extLst>
      <p:ext uri="{BB962C8B-B14F-4D97-AF65-F5344CB8AC3E}">
        <p14:creationId xmlns:p14="http://schemas.microsoft.com/office/powerpoint/2010/main" val="635724571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object 2"/>
          <p:cNvSpPr txBox="1">
            <a:spLocks noGrp="1"/>
          </p:cNvSpPr>
          <p:nvPr>
            <p:ph type="title"/>
          </p:nvPr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 anchor="t">
            <a:spAutoFit/>
          </a:bodyPr>
          <a:lstStyle/>
          <a:p>
            <a:pPr marL="12700">
              <a:spcBef>
                <a:spcPts val="135"/>
              </a:spcBef>
              <a:tabLst>
                <a:tab pos="4067175" algn="l"/>
              </a:tabLst>
            </a:pPr>
            <a:r>
              <a:rPr lang="en-US" sz="2400" b="1" dirty="0">
                <a:solidFill>
                  <a:srgbClr val="812332"/>
                </a:solidFill>
                <a:latin typeface="Open Sans" panose="020B0606030504020204"/>
              </a:rPr>
              <a:t>Multi Task Learning</a:t>
            </a:r>
            <a:endParaRPr lang="it-IT" sz="2400" b="1" dirty="0">
              <a:solidFill>
                <a:srgbClr val="812332"/>
              </a:solidFill>
              <a:uFill>
                <a:solidFill>
                  <a:srgbClr val="B37B84"/>
                </a:solidFill>
              </a:uFill>
              <a:latin typeface="Open Sans" panose="020B0606030504020204"/>
            </a:endParaRPr>
          </a:p>
        </p:txBody>
      </p:sp>
      <p:sp>
        <p:nvSpPr>
          <p:cNvPr id="3" name="object 3"/>
          <p:cNvSpPr txBox="1"/>
          <p:nvPr/>
        </p:nvSpPr>
        <p:spPr>
          <a:xfrm>
            <a:off x="585216" y="990850"/>
            <a:ext cx="8046720" cy="1136530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pPr marL="12700" marR="5080">
              <a:lnSpc>
                <a:spcPct val="102600"/>
              </a:lnSpc>
              <a:spcBef>
                <a:spcPts val="55"/>
              </a:spcBef>
            </a:pP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In Computer Vision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tasks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, it 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often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asked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to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have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a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Neural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Network that 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capable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of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learning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and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predicting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more things at once. While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sometimes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this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resolves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in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having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more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than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one Network for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every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single task, this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became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inefficient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in a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very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short time.</a:t>
            </a:r>
            <a:endParaRPr lang="it-IT" sz="1800" dirty="0">
              <a:latin typeface="Open Sans" panose="020B0606030504020204"/>
            </a:endParaRPr>
          </a:p>
        </p:txBody>
      </p:sp>
      <p:sp>
        <p:nvSpPr>
          <p:cNvPr id="6" name="object 6"/>
          <p:cNvSpPr txBox="1"/>
          <p:nvPr/>
        </p:nvSpPr>
        <p:spPr>
          <a:xfrm>
            <a:off x="5020402" y="496254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Social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2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9" name="Footer Placeholder 8">
            <a:extLst>
              <a:ext uri="{FF2B5EF4-FFF2-40B4-BE49-F238E27FC236}">
                <a16:creationId xmlns:a16="http://schemas.microsoft.com/office/drawing/2014/main" id="{E0B04771-65A2-714C-B4E5-8300BE11DAD4}"/>
              </a:ext>
            </a:extLst>
          </p:cNvPr>
          <p:cNvSpPr>
            <a:spLocks noGrp="1"/>
          </p:cNvSpPr>
          <p:nvPr>
            <p:ph type="ftr" sz="quarter" idx="5"/>
          </p:nvPr>
        </p:nvSpPr>
        <p:spPr>
          <a:xfrm>
            <a:off x="5379409" y="4123323"/>
            <a:ext cx="482600" cy="646331"/>
          </a:xfrm>
        </p:spPr>
        <p:txBody>
          <a:bodyPr/>
          <a:lstStyle/>
          <a:p>
            <a:r>
              <a:rPr lang="it-IT" spc="25"/>
              <a:t>Using SocialMedia to Enhance Emergency Situation Awareness 
</a:t>
            </a:r>
            <a:endParaRPr lang="it-IT" spc="15"/>
          </a:p>
        </p:txBody>
      </p:sp>
      <p:grpSp>
        <p:nvGrpSpPr>
          <p:cNvPr id="13" name="Group 12">
            <a:extLst>
              <a:ext uri="{FF2B5EF4-FFF2-40B4-BE49-F238E27FC236}">
                <a16:creationId xmlns:a16="http://schemas.microsoft.com/office/drawing/2014/main" id="{E00D05DD-582C-1F46-9F8F-26238FFF93A1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1" name="Rectangle 10">
              <a:extLst>
                <a:ext uri="{FF2B5EF4-FFF2-40B4-BE49-F238E27FC236}">
                  <a16:creationId xmlns:a16="http://schemas.microsoft.com/office/drawing/2014/main" id="{F8D6B0FA-F73B-294F-8297-B63B912DA248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2" name="Rectangle 11">
              <a:extLst>
                <a:ext uri="{FF2B5EF4-FFF2-40B4-BE49-F238E27FC236}">
                  <a16:creationId xmlns:a16="http://schemas.microsoft.com/office/drawing/2014/main" id="{4450B582-8005-1347-A191-20DC09185297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4" name="Rectangle 13">
            <a:extLst>
              <a:ext uri="{FF2B5EF4-FFF2-40B4-BE49-F238E27FC236}">
                <a16:creationId xmlns:a16="http://schemas.microsoft.com/office/drawing/2014/main" id="{86C3EE47-9DB2-E742-AB1C-D7022CD270C4}"/>
              </a:ext>
            </a:extLst>
          </p:cNvPr>
          <p:cNvSpPr/>
          <p:nvPr/>
        </p:nvSpPr>
        <p:spPr>
          <a:xfrm>
            <a:off x="1097280" y="4769653"/>
            <a:ext cx="4948518" cy="40011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</p:txBody>
      </p:sp>
      <p:sp>
        <p:nvSpPr>
          <p:cNvPr id="7" name="CasellaDiTesto 6">
            <a:extLst>
              <a:ext uri="{FF2B5EF4-FFF2-40B4-BE49-F238E27FC236}">
                <a16:creationId xmlns:a16="http://schemas.microsoft.com/office/drawing/2014/main" id="{71AEE174-3DD7-804D-A166-01B84B860151}"/>
              </a:ext>
            </a:extLst>
          </p:cNvPr>
          <p:cNvSpPr txBox="1"/>
          <p:nvPr/>
        </p:nvSpPr>
        <p:spPr>
          <a:xfrm>
            <a:off x="4033209" y="1688932"/>
            <a:ext cx="1828800" cy="182880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endParaRPr lang="it-IT" dirty="0"/>
          </a:p>
        </p:txBody>
      </p:sp>
      <p:sp>
        <p:nvSpPr>
          <p:cNvPr id="8" name="CasellaDiTesto 7">
            <a:extLst>
              <a:ext uri="{FF2B5EF4-FFF2-40B4-BE49-F238E27FC236}">
                <a16:creationId xmlns:a16="http://schemas.microsoft.com/office/drawing/2014/main" id="{6E392F1D-D433-CB4C-AFDB-AAB828D7D5B9}"/>
              </a:ext>
            </a:extLst>
          </p:cNvPr>
          <p:cNvSpPr txBox="1"/>
          <p:nvPr/>
        </p:nvSpPr>
        <p:spPr>
          <a:xfrm>
            <a:off x="516667" y="2215128"/>
            <a:ext cx="8110666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l"/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In the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early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2000s,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though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,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researchers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finally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proposed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a “way out” to this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problem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. If we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humans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can be multitasking, so can computers and, so, can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neural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networks.</a:t>
            </a:r>
          </a:p>
          <a:p>
            <a:pPr algn="l"/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Today’s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presentation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will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focus on a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implementation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</a:t>
            </a:r>
            <a:r>
              <a:rPr lang="it-IT" sz="1800" dirty="0" err="1">
                <a:solidFill>
                  <a:prstClr val="black"/>
                </a:solidFill>
                <a:latin typeface="Open Sans" panose="020B0606030504020204"/>
              </a:rPr>
              <a:t>proposal</a:t>
            </a:r>
            <a:r>
              <a:rPr lang="it-IT" sz="1800" dirty="0">
                <a:solidFill>
                  <a:prstClr val="black"/>
                </a:solidFill>
                <a:latin typeface="Open Sans" panose="020B0606030504020204"/>
              </a:rPr>
              <a:t> of a TCDCN</a:t>
            </a:r>
            <a:endParaRPr lang="it-IT" dirty="0">
              <a:latin typeface="Open Sans" panose="020B0606030504020204"/>
            </a:endParaRPr>
          </a:p>
        </p:txBody>
      </p:sp>
    </p:spTree>
  </p:cSld>
  <p:clrMapOvr>
    <a:masterClrMapping/>
  </p:clrMapOvr>
  <p:transition>
    <p:cut/>
  </p:transition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19190"/>
            <a:ext cx="8046720" cy="561051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have based our approach on the paper 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Xxx and XXX</a:t>
            </a: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in which they tried to resolve this kind of problem implementing this system architecture. </a:t>
            </a:r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2008566"/>
            <a:ext cx="5440680" cy="16106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focused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on the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prediction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of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six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cases</a:t>
            </a: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They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’ve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used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a Task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Constrained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Neural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Network</a:t>
            </a: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 replicate their method, adding a more recent Neural Network approach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(due to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papers’s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age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)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Reference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60763397"/>
      </p:ext>
    </p:extLst>
  </p:cSld>
  <p:clrMapOvr>
    <a:masterClrMapping/>
  </p:clrMapOvr>
  <p:transition>
    <p:cut/>
  </p:transition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5" name="object 5"/>
          <p:cNvSpPr txBox="1"/>
          <p:nvPr/>
        </p:nvSpPr>
        <p:spPr>
          <a:xfrm>
            <a:off x="585216" y="1119190"/>
            <a:ext cx="8046720" cy="284052"/>
          </a:xfrm>
          <a:prstGeom prst="rect">
            <a:avLst/>
          </a:prstGeom>
        </p:spPr>
        <p:txBody>
          <a:bodyPr vert="horz" wrap="square" lIns="0" tIns="6985" rIns="0" bIns="0" rtlCol="0" anchor="t">
            <a:spAutoFit/>
          </a:bodyPr>
          <a:lstStyle/>
          <a:p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decised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to propose a model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that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is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based</a:t>
            </a: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on: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731567"/>
            <a:ext cx="5440680" cy="13336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L2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Regularization</a:t>
            </a:r>
            <a:endParaRPr lang="it-IT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it-IT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Batch </a:t>
            </a:r>
            <a:r>
              <a:rPr lang="it-IT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Normalization</a:t>
            </a: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b="1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Our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proposal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728042493"/>
      </p:ext>
    </p:extLst>
  </p:cSld>
  <p:clrMapOvr>
    <a:masterClrMapping/>
  </p:clrMapOvr>
  <p:transition>
    <p:cut/>
  </p:transition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140551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allows to apply penalties on layer parameters during optimization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These penalties are incorporated in the loss function that the network optimizes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L2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Regularization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859ADDB6-BA4F-4B77-8809-7497C31F3C92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20933" y="2749868"/>
            <a:ext cx="3889585" cy="107908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0842047"/>
      </p:ext>
    </p:extLst>
  </p:cSld>
  <p:clrMapOvr>
    <a:masterClrMapping/>
  </p:clrMapOvr>
  <p:transition>
    <p:cut/>
  </p:transition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1887696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normalizes the activation of the previous layer at each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also acts as a </a:t>
            </a:r>
            <a:r>
              <a:rPr lang="en-US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regularizer</a:t>
            </a: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, in some cases eliminating the need for Dropout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Batch </a:t>
            </a: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Normalization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5" name="Immagine 4">
            <a:extLst>
              <a:ext uri="{FF2B5EF4-FFF2-40B4-BE49-F238E27FC236}">
                <a16:creationId xmlns:a16="http://schemas.microsoft.com/office/drawing/2014/main" id="{289BBE37-7527-4542-B59A-081BCBE25D0E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50654" y="2706404"/>
            <a:ext cx="2030144" cy="17923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3173835"/>
      </p:ext>
    </p:extLst>
  </p:cSld>
  <p:clrMapOvr>
    <a:masterClrMapping/>
  </p:clrMapOvr>
  <p:transition>
    <p:cut/>
  </p:transition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2852063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We used MAFL (Multi Attribute Facial Landmarks), which is a subset of </a:t>
            </a:r>
            <a:r>
              <a:rPr lang="en-US" sz="1800" dirty="0" err="1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CelebA</a:t>
            </a: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is annotated with 5 facial landmarks and 40 different facial attributes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19000 images for training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1000 images for testing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endParaRPr lang="en-US" sz="1800" dirty="0"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MAFL dataset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5B2B67F9-8E10-4B25-A527-B45D86F175A3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945386" y="3449273"/>
            <a:ext cx="5440680" cy="128406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116526"/>
      </p:ext>
    </p:extLst>
  </p:cSld>
  <p:clrMapOvr>
    <a:masterClrMapping/>
  </p:clrMapOvr>
  <p:transition>
    <p:cut/>
  </p:transition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Immagine 9">
            <a:extLst>
              <a:ext uri="{FF2B5EF4-FFF2-40B4-BE49-F238E27FC236}">
                <a16:creationId xmlns:a16="http://schemas.microsoft.com/office/drawing/2014/main" id="{10F128F5-F5B7-4B15-AA23-2ECADB703150}"/>
              </a:ext>
            </a:extLst>
          </p:cNvPr>
          <p:cNvPicPr>
            <a:picLocks noChangeAspect="1"/>
          </p:cNvPicPr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84578" y="2426448"/>
            <a:ext cx="2774843" cy="2312831"/>
          </a:xfrm>
          <a:prstGeom prst="rect">
            <a:avLst/>
          </a:prstGeom>
        </p:spPr>
      </p:pic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4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8A4C759C-9E28-C44A-92A1-A174DFA143DA}"/>
              </a:ext>
            </a:extLst>
          </p:cNvPr>
          <p:cNvSpPr/>
          <p:nvPr/>
        </p:nvSpPr>
        <p:spPr>
          <a:xfrm>
            <a:off x="585216" y="1067610"/>
            <a:ext cx="5440680" cy="1815882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An open source machine learning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Developed by Google 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The most used nowadays</a:t>
            </a:r>
          </a:p>
          <a:p>
            <a:pPr marL="171450" indent="-171450">
              <a:spcBef>
                <a:spcPts val="800"/>
              </a:spcBef>
              <a:spcAft>
                <a:spcPts val="80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It guarantees a very efficient computation</a:t>
            </a: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Tensorflow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428354165"/>
      </p:ext>
    </p:extLst>
  </p:cSld>
  <p:clrMapOvr>
    <a:masterClrMapping/>
  </p:clrMapOvr>
  <p:transition>
    <p:cut/>
  </p:transition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object 3"/>
          <p:cNvSpPr/>
          <p:nvPr/>
        </p:nvSpPr>
        <p:spPr>
          <a:xfrm>
            <a:off x="2574762" y="1829311"/>
            <a:ext cx="65265" cy="65265"/>
          </a:xfrm>
          <a:prstGeom prst="rect">
            <a:avLst/>
          </a:prstGeom>
          <a:blipFill>
            <a:blip r:embed="rId2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4" name="object 4"/>
          <p:cNvSpPr/>
          <p:nvPr/>
        </p:nvSpPr>
        <p:spPr>
          <a:xfrm>
            <a:off x="2574762" y="2039343"/>
            <a:ext cx="65265" cy="65265"/>
          </a:xfrm>
          <a:prstGeom prst="rect">
            <a:avLst/>
          </a:prstGeom>
          <a:blipFill>
            <a:blip r:embed="rId3" cstate="print"/>
            <a:stretch>
              <a:fillRect/>
            </a:stretch>
          </a:blipFill>
        </p:spPr>
        <p:txBody>
          <a:bodyPr wrap="square" lIns="0" tIns="0" rIns="0" bIns="0" rtlCol="0"/>
          <a:lstStyle/>
          <a:p>
            <a:endParaRPr/>
          </a:p>
        </p:txBody>
      </p:sp>
      <p:sp>
        <p:nvSpPr>
          <p:cNvPr id="8" name="object 8"/>
          <p:cNvSpPr txBox="1"/>
          <p:nvPr/>
        </p:nvSpPr>
        <p:spPr>
          <a:xfrm>
            <a:off x="5117604" y="3463260"/>
            <a:ext cx="2400935" cy="100027"/>
          </a:xfrm>
          <a:prstGeom prst="rect">
            <a:avLst/>
          </a:prstGeom>
        </p:spPr>
        <p:txBody>
          <a:bodyPr vert="horz" wrap="square" lIns="0" tIns="7620" rIns="0" bIns="0" rtlCol="0">
            <a:spAutoFit/>
          </a:bodyPr>
          <a:lstStyle/>
          <a:p>
            <a:pPr marL="12700">
              <a:spcBef>
                <a:spcPts val="60"/>
              </a:spcBef>
            </a:pPr>
            <a:r>
              <a:rPr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Using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lang="it-IT" sz="600" spc="1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Social</a:t>
            </a:r>
            <a:r>
              <a:rPr sz="600" spc="2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Media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5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to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Enhance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1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Emergency</a:t>
            </a:r>
            <a:r>
              <a:rPr sz="600" spc="7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30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Situation</a:t>
            </a:r>
            <a:r>
              <a:rPr sz="600" spc="7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 </a:t>
            </a:r>
            <a:r>
              <a:rPr sz="600" spc="-5">
                <a:solidFill>
                  <a:srgbClr val="FFFFFF"/>
                </a:solidFill>
                <a:latin typeface="Arial"/>
                <a:cs typeface="Arial"/>
                <a:hlinkClick r:id="rId4" action="ppaction://hlinksldjump"/>
              </a:rPr>
              <a:t>Awareness</a:t>
            </a:r>
            <a:endParaRPr sz="600">
              <a:latin typeface="Arial"/>
              <a:cs typeface="Arial"/>
            </a:endParaRPr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F10D01C-96EA-EE46-A7D4-5F941E60BD26}"/>
              </a:ext>
            </a:extLst>
          </p:cNvPr>
          <p:cNvSpPr>
            <a:spLocks noGrp="1"/>
          </p:cNvSpPr>
          <p:nvPr>
            <p:ph type="ftr" sz="quarter" idx="5"/>
          </p:nvPr>
        </p:nvSpPr>
        <p:spPr/>
        <p:txBody>
          <a:bodyPr/>
          <a:lstStyle/>
          <a:p>
            <a:r>
              <a:rPr lang="it-IT" spc="25"/>
              <a:t>Using </a:t>
            </a:r>
            <a:r>
              <a:rPr lang="it-IT" spc="25" err="1"/>
              <a:t>SocialMedia</a:t>
            </a:r>
            <a:r>
              <a:rPr lang="it-IT" spc="25"/>
              <a:t> to </a:t>
            </a:r>
            <a:r>
              <a:rPr lang="it-IT" spc="25" err="1"/>
              <a:t>Enhance</a:t>
            </a:r>
            <a:r>
              <a:rPr lang="it-IT" spc="25"/>
              <a:t> Emergency Situation </a:t>
            </a:r>
            <a:r>
              <a:rPr lang="it-IT" spc="25" err="1"/>
              <a:t>Awareness</a:t>
            </a:r>
            <a:endParaRPr lang="it-IT" spc="25"/>
          </a:p>
          <a:p>
            <a:r>
              <a:rPr lang="it-IT" spc="25"/>
              <a:t>
</a:t>
            </a:r>
            <a:endParaRPr lang="it-IT" spc="15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5905785C-30E5-5A4E-B586-3AE4D13CEC46}"/>
              </a:ext>
            </a:extLst>
          </p:cNvPr>
          <p:cNvSpPr txBox="1"/>
          <p:nvPr/>
        </p:nvSpPr>
        <p:spPr>
          <a:xfrm>
            <a:off x="6275427" y="4222531"/>
            <a:ext cx="184731" cy="5825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endParaRPr lang="it-IT"/>
          </a:p>
        </p:txBody>
      </p:sp>
      <p:grpSp>
        <p:nvGrpSpPr>
          <p:cNvPr id="14" name="Group 13">
            <a:extLst>
              <a:ext uri="{FF2B5EF4-FFF2-40B4-BE49-F238E27FC236}">
                <a16:creationId xmlns:a16="http://schemas.microsoft.com/office/drawing/2014/main" id="{40FD50A7-50F7-6147-88B1-D4C299CCD265}"/>
              </a:ext>
            </a:extLst>
          </p:cNvPr>
          <p:cNvGrpSpPr/>
          <p:nvPr/>
        </p:nvGrpSpPr>
        <p:grpSpPr>
          <a:xfrm>
            <a:off x="0" y="4769654"/>
            <a:ext cx="9144000" cy="373846"/>
            <a:chOff x="0" y="4769654"/>
            <a:chExt cx="9144000" cy="373846"/>
          </a:xfrm>
        </p:grpSpPr>
        <p:sp>
          <p:nvSpPr>
            <p:cNvPr id="15" name="Rectangle 14">
              <a:extLst>
                <a:ext uri="{FF2B5EF4-FFF2-40B4-BE49-F238E27FC236}">
                  <a16:creationId xmlns:a16="http://schemas.microsoft.com/office/drawing/2014/main" id="{A8980203-829A-C145-B435-5DB2C68CA009}"/>
                </a:ext>
              </a:extLst>
            </p:cNvPr>
            <p:cNvSpPr/>
            <p:nvPr/>
          </p:nvSpPr>
          <p:spPr>
            <a:xfrm>
              <a:off x="1097280" y="4769654"/>
              <a:ext cx="8046720" cy="373846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  <p:sp>
          <p:nvSpPr>
            <p:cNvPr id="16" name="Rectangle 15">
              <a:extLst>
                <a:ext uri="{FF2B5EF4-FFF2-40B4-BE49-F238E27FC236}">
                  <a16:creationId xmlns:a16="http://schemas.microsoft.com/office/drawing/2014/main" id="{05D0A3D7-0254-F748-BE97-686FAC035466}"/>
                </a:ext>
              </a:extLst>
            </p:cNvPr>
            <p:cNvSpPr/>
            <p:nvPr/>
          </p:nvSpPr>
          <p:spPr>
            <a:xfrm>
              <a:off x="0" y="4892040"/>
              <a:ext cx="1170432" cy="251460"/>
            </a:xfrm>
            <a:prstGeom prst="rect">
              <a:avLst/>
            </a:prstGeom>
            <a:solidFill>
              <a:srgbClr val="812332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it-IT"/>
            </a:p>
          </p:txBody>
        </p:sp>
      </p:grpSp>
      <p:sp>
        <p:nvSpPr>
          <p:cNvPr id="17" name="object 2">
            <a:extLst>
              <a:ext uri="{FF2B5EF4-FFF2-40B4-BE49-F238E27FC236}">
                <a16:creationId xmlns:a16="http://schemas.microsoft.com/office/drawing/2014/main" id="{61B09B65-1B01-7345-B9C2-9A4E2A112C1F}"/>
              </a:ext>
            </a:extLst>
          </p:cNvPr>
          <p:cNvSpPr txBox="1">
            <a:spLocks/>
          </p:cNvSpPr>
          <p:nvPr/>
        </p:nvSpPr>
        <p:spPr>
          <a:xfrm>
            <a:off x="585216" y="404221"/>
            <a:ext cx="4080510" cy="386644"/>
          </a:xfrm>
          <a:prstGeom prst="rect">
            <a:avLst/>
          </a:prstGeom>
        </p:spPr>
        <p:txBody>
          <a:bodyPr vert="horz" wrap="square" lIns="0" tIns="17145" rIns="0" bIns="0" rtlCol="0">
            <a:spAutoFit/>
          </a:bodyPr>
          <a:lstStyle>
            <a:lvl1pPr>
              <a:defRPr sz="1100" b="0" i="0">
                <a:solidFill>
                  <a:schemeClr val="tx1"/>
                </a:solidFill>
                <a:latin typeface="Arial"/>
                <a:ea typeface="+mj-ea"/>
                <a:cs typeface="Arial"/>
              </a:defRPr>
            </a:lvl1pPr>
          </a:lstStyle>
          <a:p>
            <a:pPr marL="12700" defTabSz="914400">
              <a:spcBef>
                <a:spcPts val="135"/>
              </a:spcBef>
              <a:tabLst>
                <a:tab pos="4067175" algn="l"/>
              </a:tabLst>
            </a:pPr>
            <a:r>
              <a:rPr lang="it-IT" sz="2400" b="1" kern="0" dirty="0" err="1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Our</a:t>
            </a:r>
            <a:r>
              <a:rPr lang="it-IT" sz="2400" b="1" kern="0" dirty="0">
                <a:solidFill>
                  <a:srgbClr val="812332"/>
                </a:solidFill>
                <a:uFill>
                  <a:solidFill>
                    <a:srgbClr val="B37B84"/>
                  </a:solidFill>
                </a:uFill>
                <a:latin typeface="Open Sans" panose="020B060603050402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 TCDCN</a:t>
            </a:r>
            <a:endParaRPr lang="it-IT" sz="2400" b="1" kern="0" dirty="0">
              <a:solidFill>
                <a:srgbClr val="812332"/>
              </a:solidFill>
              <a:latin typeface="Open Sans" panose="020B0606030504020204" pitchFamily="34" charset="0"/>
              <a:ea typeface="Open Sans" panose="020B0606030504020204" pitchFamily="34" charset="0"/>
              <a:cs typeface="Open Sans" panose="020B0606030504020204" pitchFamily="34" charset="0"/>
            </a:endParaRPr>
          </a:p>
        </p:txBody>
      </p:sp>
      <p:sp>
        <p:nvSpPr>
          <p:cNvPr id="18" name="Rectangle 17">
            <a:extLst>
              <a:ext uri="{FF2B5EF4-FFF2-40B4-BE49-F238E27FC236}">
                <a16:creationId xmlns:a16="http://schemas.microsoft.com/office/drawing/2014/main" id="{58F73422-E0B4-0E46-8660-798271690201}"/>
              </a:ext>
            </a:extLst>
          </p:cNvPr>
          <p:cNvSpPr/>
          <p:nvPr/>
        </p:nvSpPr>
        <p:spPr>
          <a:xfrm>
            <a:off x="1097280" y="4769653"/>
            <a:ext cx="4948518" cy="55399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1000" dirty="0">
                <a:solidFill>
                  <a:schemeClr val="bg1"/>
                </a:solidFill>
                <a:latin typeface="Open Sans" panose="020B0606030504020204"/>
                <a:ea typeface="Open Sans" panose="020B0606030504020204" pitchFamily="34" charset="0"/>
                <a:cs typeface="Open Sans" panose="020B0606030504020204" pitchFamily="34" charset="0"/>
              </a:rPr>
              <a:t>Multi Task Learning on Face Images with a Task Constrained Deep Convolutional Neural Network</a:t>
            </a:r>
            <a:endParaRPr lang="en-US" sz="1000" dirty="0">
              <a:solidFill>
                <a:schemeClr val="bg1"/>
              </a:solidFill>
              <a:latin typeface="Open Sans" panose="020B0606030504020204"/>
            </a:endParaRPr>
          </a:p>
          <a:p>
            <a:endParaRPr lang="en-US" sz="1000" dirty="0">
              <a:solidFill>
                <a:schemeClr val="bg1"/>
              </a:solidFill>
            </a:endParaRPr>
          </a:p>
        </p:txBody>
      </p:sp>
      <p:pic>
        <p:nvPicPr>
          <p:cNvPr id="2" name="Immagine 1">
            <a:extLst>
              <a:ext uri="{FF2B5EF4-FFF2-40B4-BE49-F238E27FC236}">
                <a16:creationId xmlns:a16="http://schemas.microsoft.com/office/drawing/2014/main" id="{184D2436-38BD-4889-9997-61BF6014B9C9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88322" y="1244884"/>
            <a:ext cx="8967355" cy="26537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31938956"/>
      </p:ext>
    </p:extLst>
  </p:cSld>
  <p:clrMapOvr>
    <a:masterClrMapping/>
  </p:clrMapOvr>
  <p:transition>
    <p:cut/>
  </p:transition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FFFF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37</TotalTime>
  <Words>707</Words>
  <Application>Microsoft Office PowerPoint</Application>
  <PresentationFormat>Presentazione su schermo (16:9)</PresentationFormat>
  <Paragraphs>83</Paragraphs>
  <Slides>15</Slides>
  <Notes>0</Notes>
  <HiddenSlides>0</HiddenSlides>
  <MMClips>0</MMClips>
  <ScaleCrop>false</ScaleCrop>
  <HeadingPairs>
    <vt:vector size="6" baseType="variant">
      <vt:variant>
        <vt:lpstr>Caratteri utilizzati</vt:lpstr>
      </vt:variant>
      <vt:variant>
        <vt:i4>3</vt:i4>
      </vt:variant>
      <vt:variant>
        <vt:lpstr>Tema</vt:lpstr>
      </vt:variant>
      <vt:variant>
        <vt:i4>1</vt:i4>
      </vt:variant>
      <vt:variant>
        <vt:lpstr>Titoli diapositive</vt:lpstr>
      </vt:variant>
      <vt:variant>
        <vt:i4>15</vt:i4>
      </vt:variant>
    </vt:vector>
  </HeadingPairs>
  <TitlesOfParts>
    <vt:vector size="19" baseType="lpstr">
      <vt:lpstr>Arial</vt:lpstr>
      <vt:lpstr>Calibri</vt:lpstr>
      <vt:lpstr>Open Sans</vt:lpstr>
      <vt:lpstr>Office Theme</vt:lpstr>
      <vt:lpstr>Presentazione standard di PowerPoint</vt:lpstr>
      <vt:lpstr>Multi Task Learning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Presentazione standard di PowerPoint</vt:lpstr>
      <vt:lpstr>Convolutionsl NN</vt:lpstr>
      <vt:lpstr>LOSS</vt:lpstr>
      <vt:lpstr>INSERIRE SLIDE TF ​</vt:lpstr>
      <vt:lpstr>TRAINING DELLA RETE</vt:lpstr>
      <vt:lpstr>Presentazione standard di PowerPoint</vt:lpstr>
      <vt:lpstr>Loading in memory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Using Social Media to Enhance Emergency Situation Awareness</dc:title>
  <dc:creator>R.Orlando, S. Severino, F. Grimaldi</dc:creator>
  <cp:lastModifiedBy>Emanuele</cp:lastModifiedBy>
  <cp:revision>10</cp:revision>
  <cp:lastPrinted>2019-07-10T15:59:45Z</cp:lastPrinted>
  <dcterms:created xsi:type="dcterms:W3CDTF">2019-07-08T09:45:51Z</dcterms:created>
  <dcterms:modified xsi:type="dcterms:W3CDTF">2019-07-20T18:48:52Z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reated">
    <vt:filetime>2019-07-08T00:00:00Z</vt:filetime>
  </property>
  <property fmtid="{D5CDD505-2E9C-101B-9397-08002B2CF9AE}" pid="3" name="Creator">
    <vt:lpwstr>LaTeX with Beamer class</vt:lpwstr>
  </property>
  <property fmtid="{D5CDD505-2E9C-101B-9397-08002B2CF9AE}" pid="4" name="LastSaved">
    <vt:filetime>2019-07-08T00:00:00Z</vt:filetime>
  </property>
</Properties>
</file>

<file path=docProps/thumbnail.jpeg>
</file>